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1" r:id="rId2"/>
    <p:sldId id="320" r:id="rId3"/>
    <p:sldId id="322" r:id="rId4"/>
    <p:sldId id="323" r:id="rId5"/>
    <p:sldId id="32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 snapToGrid="0" snapToObjects="1">
      <p:cViewPr>
        <p:scale>
          <a:sx n="100" d="100"/>
          <a:sy n="100" d="100"/>
        </p:scale>
        <p:origin x="-696" y="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22996-5475-8547-A02B-30746BF0FF68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34B65-DF70-684E-8C0C-553DF45F110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1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5CA79-AF75-2441-A0FC-C47D33995AD3}" type="datetimeFigureOut">
              <a:rPr lang="it-IT" smtClean="0"/>
              <a:t>24/10/17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DEAE-1887-4C46-A556-AC6152CC05F2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43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04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0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7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6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7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7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85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92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3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7CD91-CF1B-F94A-98DE-7CEDE8B6347A}" type="datetimeFigureOut">
              <a:rPr lang="en-US" smtClean="0"/>
              <a:t>24/10/17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17C2F-D9DA-E842-BBFC-7CE993A5A6F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6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>
          <a:xfrm>
            <a:off x="179388" y="1955799"/>
            <a:ext cx="8208962" cy="4114801"/>
          </a:xfrm>
        </p:spPr>
        <p:txBody>
          <a:bodyPr>
            <a:normAutofit fontScale="90000"/>
          </a:bodyPr>
          <a:lstStyle/>
          <a:p>
            <a:pPr algn="r"/>
            <a:r>
              <a:rPr lang="it-IT" sz="40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/>
            </a:r>
            <a:br>
              <a:rPr lang="it-IT" sz="40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</a:br>
            <a:r>
              <a:rPr lang="it-IT" sz="4000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/>
            </a:r>
            <a:br>
              <a:rPr lang="it-IT" sz="4000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</a:br>
            <a:r>
              <a:rPr lang="it-IT" sz="40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/>
            </a:r>
            <a:br>
              <a:rPr lang="it-IT" sz="40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</a:br>
            <a:r>
              <a:rPr lang="it-IT" sz="4000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/>
            </a:r>
            <a:br>
              <a:rPr lang="it-IT" sz="4000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</a:br>
            <a:r>
              <a:rPr lang="it-IT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L’impatto </a:t>
            </a:r>
            <a:r>
              <a:rPr lang="it-IT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economico della </a:t>
            </a:r>
            <a:r>
              <a:rPr lang="it-IT" b="1" dirty="0" err="1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Brexit</a:t>
            </a:r>
            <a:r>
              <a:rPr lang="it-IT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/>
            </a:r>
            <a:br>
              <a:rPr lang="it-IT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</a:br>
            <a:r>
              <a:rPr lang="it-IT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/>
            </a:r>
            <a:br>
              <a:rPr lang="it-IT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</a:br>
            <a:r>
              <a:rPr lang="it-IT" sz="31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Giovanni Balcet</a:t>
            </a:r>
            <a:br>
              <a:rPr lang="it-IT" sz="3100" b="1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</a:br>
            <a:r>
              <a:rPr lang="it-IT" altLang="zh-TW" sz="3100" b="1" dirty="0">
                <a:solidFill>
                  <a:srgbClr val="333399"/>
                </a:solidFill>
                <a:latin typeface="Arial"/>
                <a:ea typeface="MS PGothic" charset="0"/>
                <a:cs typeface="Arial"/>
              </a:rPr>
              <a:t>Università di Torino</a:t>
            </a:r>
            <a:r>
              <a:rPr lang="it-IT" altLang="zh-TW" sz="3600" b="1" dirty="0">
                <a:solidFill>
                  <a:srgbClr val="333399"/>
                </a:solidFill>
                <a:latin typeface="Arial" charset="0"/>
                <a:ea typeface="MS PGothic" charset="0"/>
                <a:cs typeface="Times New Roman" charset="0"/>
              </a:rPr>
              <a:t/>
            </a:r>
            <a:br>
              <a:rPr lang="it-IT" altLang="zh-TW" sz="3600" b="1" dirty="0">
                <a:solidFill>
                  <a:srgbClr val="333399"/>
                </a:solidFill>
                <a:latin typeface="Arial" charset="0"/>
                <a:ea typeface="MS PGothic" charset="0"/>
                <a:cs typeface="Times New Roman" charset="0"/>
              </a:rPr>
            </a:br>
            <a:r>
              <a:rPr lang="it-IT" sz="3600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it-IT" sz="3600" b="1" dirty="0">
                <a:solidFill>
                  <a:srgbClr val="00009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endParaRPr lang="it-IT" sz="3600" b="1" dirty="0">
              <a:solidFill>
                <a:srgbClr val="333399"/>
              </a:solidFill>
              <a:latin typeface="Arial" charset="0"/>
              <a:ea typeface="MS PGothic" charset="0"/>
              <a:cs typeface="Arial" charset="0"/>
            </a:endParaRPr>
          </a:p>
        </p:txBody>
      </p:sp>
      <p:sp>
        <p:nvSpPr>
          <p:cNvPr id="5124" name="Segnaposto numero diapositiva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Constanti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nstantia" charset="0"/>
                <a:ea typeface="MS PGothic" charset="0"/>
                <a:cs typeface="MS PGothic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onstantia" charset="0"/>
                <a:ea typeface="MS PGothic" charset="0"/>
                <a:cs typeface="MS PGothic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nstantia" charset="0"/>
                <a:ea typeface="MS PGothic" charset="0"/>
                <a:cs typeface="MS PGothic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nstantia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charset="0"/>
              <a:defRPr sz="2000">
                <a:solidFill>
                  <a:schemeClr val="tx1"/>
                </a:solidFill>
                <a:latin typeface="Constantia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charset="0"/>
              <a:defRPr sz="2000">
                <a:solidFill>
                  <a:schemeClr val="tx1"/>
                </a:solidFill>
                <a:latin typeface="Constantia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charset="0"/>
              <a:buChar char=""/>
              <a:defRPr sz="2000">
                <a:solidFill>
                  <a:schemeClr val="tx1"/>
                </a:solidFill>
                <a:latin typeface="Constantia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10CF9B"/>
              </a:buClr>
              <a:buSzPct val="65000"/>
              <a:buFont typeface="Wingdings 2" charset="0"/>
              <a:buChar char=""/>
              <a:defRPr sz="2000">
                <a:solidFill>
                  <a:schemeClr val="tx1"/>
                </a:solidFill>
                <a:latin typeface="Constantia" charset="0"/>
                <a:ea typeface="MS PGothic" charset="0"/>
                <a:cs typeface="MS PGothic" charset="0"/>
              </a:defRPr>
            </a:lvl9pPr>
          </a:lstStyle>
          <a:p>
            <a:fld id="{C698EBCA-35FA-6846-BBBD-0E5391CC46F0}" type="slidenum">
              <a:rPr lang="it-IT" sz="1200">
                <a:solidFill>
                  <a:srgbClr val="045C75"/>
                </a:solidFill>
                <a:latin typeface="Tahoma" charset="0"/>
              </a:rPr>
              <a:pPr/>
              <a:t>1</a:t>
            </a:fld>
            <a:endParaRPr lang="it-IT" sz="1200">
              <a:solidFill>
                <a:srgbClr val="045C75"/>
              </a:solidFill>
              <a:latin typeface="Tahoma" charset="0"/>
            </a:endParaRPr>
          </a:p>
        </p:txBody>
      </p:sp>
      <p:pic>
        <p:nvPicPr>
          <p:cNvPr id="5125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700088"/>
            <a:ext cx="34544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" y="693738"/>
            <a:ext cx="1538287" cy="101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333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723900"/>
            <a:ext cx="9144000" cy="5765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sz="4100" b="1" dirty="0" smtClean="0">
                <a:solidFill>
                  <a:srgbClr val="000090"/>
                </a:solidFill>
                <a:latin typeface="Arial"/>
                <a:cs typeface="Arial"/>
              </a:rPr>
              <a:t>Il contesto del voto britannico del 23 giugno 2016</a:t>
            </a:r>
          </a:p>
          <a:p>
            <a:pPr marL="0" indent="0">
              <a:buNone/>
            </a:pPr>
            <a:endParaRPr lang="it-IT" sz="24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Il declino economico relativo dell’UE e di UK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1700" b="1" dirty="0" smtClean="0">
                <a:solidFill>
                  <a:srgbClr val="000090"/>
                </a:solidFill>
                <a:latin typeface="Arial"/>
                <a:cs typeface="Arial"/>
              </a:rPr>
              <a:t>   (</a:t>
            </a:r>
            <a:r>
              <a:rPr lang="it-IT" sz="1700" b="1" u="sng" dirty="0" smtClean="0">
                <a:solidFill>
                  <a:srgbClr val="000090"/>
                </a:solidFill>
                <a:latin typeface="Arial"/>
                <a:cs typeface="Arial"/>
              </a:rPr>
              <a:t>quota del PIL mondiale, 1980</a:t>
            </a:r>
            <a:r>
              <a:rPr lang="it-IT" sz="1700" b="1" u="sng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1700" b="1" u="sng" dirty="0" smtClean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2014</a:t>
            </a:r>
            <a:r>
              <a:rPr lang="it-IT" sz="1700" b="1" dirty="0" smtClean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: UE, 29.8</a:t>
            </a:r>
            <a:r>
              <a:rPr lang="it-IT" sz="17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1700" b="1" dirty="0" smtClean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16.9; UK 3,4</a:t>
            </a:r>
            <a:r>
              <a:rPr lang="it-IT" sz="17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1700" b="1" dirty="0" smtClean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2.3; Cina, 2.3</a:t>
            </a:r>
            <a:r>
              <a:rPr lang="it-IT" sz="17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1700" b="1" dirty="0" smtClean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16.5)</a:t>
            </a:r>
            <a:endParaRPr lang="it-IT" sz="17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24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L’impatto della globalizzazione economica (non regolata)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 </a:t>
            </a:r>
            <a:r>
              <a:rPr lang="it-IT" sz="24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la crescita delle diseguaglianze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 </a:t>
            </a:r>
            <a:r>
              <a:rPr lang="it-IT" sz="24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il ruolo crescente delle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economie emergenti (Cina)</a:t>
            </a:r>
          </a:p>
          <a:p>
            <a:pPr marL="0" indent="0">
              <a:buNone/>
            </a:pPr>
            <a:endParaRPr lang="it-IT" sz="24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La crisi della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globalizzazione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economica genera: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l’ondata del populismo 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il ritorno dei nazionalismi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  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</a:rPr>
              <a:t> </a:t>
            </a:r>
            <a:r>
              <a:rPr lang="it-IT" sz="2400" b="1" dirty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</a:rPr>
              <a:t>il neo-mercantilismo (Trump)</a:t>
            </a:r>
            <a:r>
              <a:rPr lang="it-IT" sz="24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400" b="1" dirty="0" smtClean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Dal multilateralismo/regionalismo al bilateralismo. Equilibri dei pagamenti mondiali in crisi.</a:t>
            </a:r>
            <a:endParaRPr lang="it-IT" sz="24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24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</a:t>
            </a:r>
            <a:r>
              <a:rPr lang="it-IT" sz="24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3300" b="1" dirty="0" smtClean="0">
                <a:solidFill>
                  <a:srgbClr val="000090"/>
                </a:solidFill>
                <a:latin typeface="Arial"/>
                <a:cs typeface="Arial"/>
              </a:rPr>
              <a:t>Un mondo più instabile e più conflittuale, ricco di paradossi</a:t>
            </a:r>
            <a:endParaRPr lang="it-IT" sz="33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24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24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24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sz="24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85266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660400"/>
            <a:ext cx="9144000" cy="6337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err="1" smtClean="0">
                <a:solidFill>
                  <a:srgbClr val="000090"/>
                </a:solidFill>
                <a:latin typeface="Arial"/>
                <a:cs typeface="Arial"/>
              </a:rPr>
              <a:t>Brexit</a:t>
            </a: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: le cause economiche (e sociali)</a:t>
            </a:r>
          </a:p>
          <a:p>
            <a:pPr marL="0" indent="0">
              <a:buNone/>
            </a:pPr>
            <a:endParaRPr lang="it-IT" sz="22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2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Divergenza tra Londra e il resto del paese. Classe media e classi operaie del Nord per il </a:t>
            </a:r>
            <a:r>
              <a:rPr lang="it-IT" sz="2200" b="1" dirty="0" err="1" smtClean="0">
                <a:solidFill>
                  <a:srgbClr val="000090"/>
                </a:solidFill>
                <a:latin typeface="Arial"/>
                <a:cs typeface="Arial"/>
              </a:rPr>
              <a:t>Leave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Interessi settoriali in azione (ex., i pescatori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del mare del Nord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)</a:t>
            </a:r>
          </a:p>
          <a:p>
            <a:pPr>
              <a:buFont typeface="Wingdings" charset="0"/>
              <a:buChar char="è"/>
            </a:pPr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Visione distorta costi / benefici (Adam Smith: the market </a:t>
            </a:r>
            <a:r>
              <a:rPr lang="it-IT" sz="2200" b="1" dirty="0" err="1" smtClean="0">
                <a:solidFill>
                  <a:srgbClr val="000090"/>
                </a:solidFill>
                <a:latin typeface="Arial"/>
                <a:cs typeface="Arial"/>
              </a:rPr>
              <a:t>size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). Molta ideologia</a:t>
            </a:r>
          </a:p>
          <a:p>
            <a:pPr>
              <a:buFont typeface="Wingdings" charset="0"/>
              <a:buChar char="è"/>
            </a:pPr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Pulsioni nazionalistiche (UKIP) più forti degli interessi economici, sino all’auto-</a:t>
            </a:r>
            <a:r>
              <a:rPr lang="it-IT" sz="2200" b="1" dirty="0" err="1" smtClean="0">
                <a:solidFill>
                  <a:srgbClr val="000090"/>
                </a:solidFill>
                <a:latin typeface="Arial"/>
                <a:cs typeface="Arial"/>
              </a:rPr>
              <a:t>lesionismo</a:t>
            </a:r>
            <a:endParaRPr lang="it-IT" sz="22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Nostalgia dell’Impero. Ma l’Impero non c’è più</a:t>
            </a:r>
          </a:p>
          <a:p>
            <a:pPr marL="0" indent="0">
              <a:buNone/>
            </a:pPr>
            <a:endParaRPr lang="it-IT" sz="22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Reazione contro la globalizzazione. Sentimenti anti-immigrazione e anti-UE. Ma l’UE non era un rimedio?</a:t>
            </a:r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endParaRPr lang="it-IT" sz="22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endParaRPr lang="it-IT" sz="22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it-IT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30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5100" y="685800"/>
            <a:ext cx="8763000" cy="5440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b="1" dirty="0" err="1" smtClean="0">
                <a:solidFill>
                  <a:srgbClr val="000090"/>
                </a:solidFill>
                <a:latin typeface="Arial"/>
                <a:cs typeface="Arial"/>
              </a:rPr>
              <a:t>Brexit</a:t>
            </a: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: conseguenze economiche</a:t>
            </a:r>
          </a:p>
          <a:p>
            <a:pPr marL="0" indent="0">
              <a:buNone/>
            </a:pPr>
            <a:endParaRPr lang="it-IT" sz="22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it-IT" sz="22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Deprezzamento del tasso di cambio (-16% vs euro) </a:t>
            </a:r>
            <a:r>
              <a:rPr lang="it-IT" sz="22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 Inflazione interna. Perdita del potere d’acquisto e riduzione dei livelli di consumo.</a:t>
            </a:r>
          </a:p>
          <a:p>
            <a:pPr marL="0" indent="0">
              <a:buNone/>
            </a:pPr>
            <a:r>
              <a:rPr lang="it-IT" sz="22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Rallentamento del PIL e degli investimenti</a:t>
            </a: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Riduzione del commercio estero (dipenderà dagli accordi)</a:t>
            </a: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Diversione degli investimenti diretti esteri (ex.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g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iapponesi), possibili disinvestimenti nell’industria e nei servizi</a:t>
            </a: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Declino della finanza e del ruolo della City (trasferimenti annunciati di banche e istituzioni finanziarie a Francoforte)</a:t>
            </a: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Tensioni sul mercato del lavoro (3 milioni di europei in UK), penuria in agricoltura e alcuni servizi (sanità; ristorazione)</a:t>
            </a: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Declino 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</a:rPr>
              <a:t>del settore 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immobiliare (prezzi in calo)</a:t>
            </a:r>
            <a:endParaRPr lang="it-IT" sz="22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pPr>
              <a:buFont typeface="Wingdings" charset="0"/>
              <a:buChar char="è"/>
            </a:pP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Declino della cooperazione tecnologica e scientifica </a:t>
            </a:r>
            <a:r>
              <a:rPr lang="it-IT" sz="2200" b="1" dirty="0" smtClean="0">
                <a:solidFill>
                  <a:srgbClr val="000090"/>
                </a:solidFill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it-IT" sz="2200" b="1" dirty="0">
                <a:solidFill>
                  <a:srgbClr val="000090"/>
                </a:solidFill>
                <a:latin typeface="Arial"/>
                <a:cs typeface="Arial"/>
                <a:sym typeface="Wingdings"/>
              </a:rPr>
              <a:t> </a:t>
            </a:r>
            <a:r>
              <a:rPr lang="it-IT" sz="2200" b="1" dirty="0" smtClean="0">
                <a:solidFill>
                  <a:srgbClr val="000090"/>
                </a:solidFill>
                <a:latin typeface="Arial"/>
                <a:cs typeface="Arial"/>
              </a:rPr>
              <a:t>Rallentamento dell’innovazione</a:t>
            </a:r>
            <a:endParaRPr lang="it-IT" sz="22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077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571500"/>
            <a:ext cx="9144000" cy="6375400"/>
          </a:xfrm>
        </p:spPr>
        <p:txBody>
          <a:bodyPr>
            <a:normAutofit fontScale="92500" lnSpcReduction="20000"/>
          </a:bodyPr>
          <a:lstStyle/>
          <a:p>
            <a:endParaRPr lang="en-GB" sz="3600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Aspettative negative degli investitori, riduzione della domanda interna (inflazione)</a:t>
            </a:r>
          </a:p>
          <a:p>
            <a:endParaRPr lang="it-IT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Il declino britannico a livello produttivo e tecnologico sembra una conseguenza inevitabile della </a:t>
            </a:r>
            <a:r>
              <a:rPr lang="it-IT" b="1" dirty="0" err="1" smtClean="0">
                <a:solidFill>
                  <a:srgbClr val="000090"/>
                </a:solidFill>
                <a:latin typeface="Arial"/>
                <a:cs typeface="Arial"/>
              </a:rPr>
              <a:t>Brexit</a:t>
            </a:r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.</a:t>
            </a:r>
          </a:p>
          <a:p>
            <a:endParaRPr lang="it-IT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Ma la sua entità e le sue caratteristiche dipenderanno dall’esito del processo negoziale in corso.</a:t>
            </a:r>
          </a:p>
          <a:p>
            <a:pPr marL="0" indent="0">
              <a:buNone/>
            </a:pPr>
            <a:endParaRPr lang="it-IT" b="1" dirty="0" smtClean="0">
              <a:solidFill>
                <a:srgbClr val="000090"/>
              </a:solidFill>
              <a:latin typeface="Arial"/>
              <a:cs typeface="Arial"/>
            </a:endParaRPr>
          </a:p>
          <a:p>
            <a:r>
              <a:rPr lang="it-IT" b="1" dirty="0" smtClean="0">
                <a:solidFill>
                  <a:srgbClr val="000090"/>
                </a:solidFill>
                <a:latin typeface="Arial"/>
                <a:cs typeface="Arial"/>
              </a:rPr>
              <a:t>Passioni e ideologie prevalgono sugli interessi economici.</a:t>
            </a:r>
          </a:p>
          <a:p>
            <a:endParaRPr lang="it-IT" sz="3600" b="1" dirty="0">
              <a:solidFill>
                <a:srgbClr val="00009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309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410</Words>
  <Application>Microsoft Macintosh PowerPoint</Application>
  <PresentationFormat>Presentazione su schermo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Office Theme</vt:lpstr>
      <vt:lpstr>    L’impatto economico della Brexit  Giovanni Balcet Università di Torino  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 Internationalization, outsourcing  and labour fragmentation.  The case of FIAT       Giovanni Balcet and Grazia Ietto-Gillies </dc:title>
  <dc:creator>Grazia Ietto-Gillies</dc:creator>
  <cp:lastModifiedBy>Giovanni Balcet</cp:lastModifiedBy>
  <cp:revision>101</cp:revision>
  <cp:lastPrinted>2016-05-26T07:56:22Z</cp:lastPrinted>
  <dcterms:created xsi:type="dcterms:W3CDTF">2016-05-13T07:11:37Z</dcterms:created>
  <dcterms:modified xsi:type="dcterms:W3CDTF">2017-10-24T18:57:49Z</dcterms:modified>
</cp:coreProperties>
</file>